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56" r:id="rId4"/>
    <p:sldId id="257" r:id="rId5"/>
    <p:sldId id="269" r:id="rId6"/>
    <p:sldId id="258" r:id="rId7"/>
    <p:sldId id="270" r:id="rId8"/>
    <p:sldId id="259" r:id="rId9"/>
    <p:sldId id="260" r:id="rId10"/>
    <p:sldId id="272" r:id="rId11"/>
    <p:sldId id="261" r:id="rId12"/>
    <p:sldId id="262" r:id="rId13"/>
    <p:sldId id="273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51"/>
    <p:restoredTop sz="94704"/>
  </p:normalViewPr>
  <p:slideViewPr>
    <p:cSldViewPr>
      <p:cViewPr varScale="1">
        <p:scale>
          <a:sx n="100" d="100"/>
          <a:sy n="100" d="100"/>
        </p:scale>
        <p:origin x="79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8C7D-436C-4293-AA2E-6250ABFB05F2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08B-3782-4DF2-BEA4-2C74BFB7E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8C7D-436C-4293-AA2E-6250ABFB05F2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08B-3782-4DF2-BEA4-2C74BFB7E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3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8C7D-436C-4293-AA2E-6250ABFB05F2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08B-3782-4DF2-BEA4-2C74BFB7E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0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8C7D-436C-4293-AA2E-6250ABFB05F2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08B-3782-4DF2-BEA4-2C74BFB7E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9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8C7D-436C-4293-AA2E-6250ABFB05F2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08B-3782-4DF2-BEA4-2C74BFB7E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5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8C7D-436C-4293-AA2E-6250ABFB05F2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08B-3782-4DF2-BEA4-2C74BFB7E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3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8C7D-436C-4293-AA2E-6250ABFB05F2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08B-3782-4DF2-BEA4-2C74BFB7E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8C7D-436C-4293-AA2E-6250ABFB05F2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08B-3782-4DF2-BEA4-2C74BFB7E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1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8C7D-436C-4293-AA2E-6250ABFB05F2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08B-3782-4DF2-BEA4-2C74BFB7E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8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8C7D-436C-4293-AA2E-6250ABFB05F2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08B-3782-4DF2-BEA4-2C74BFB7E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0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8C7D-436C-4293-AA2E-6250ABFB05F2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708B-3782-4DF2-BEA4-2C74BFB7E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5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E8C7D-436C-4293-AA2E-6250ABFB05F2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708B-3782-4DF2-BEA4-2C74BFB7E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2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OXU7Yuhsds?start=23&amp;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o8LyTjr1HU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E0ypKtFuWQ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news.com/pictures/yuck-top-10-germiest-spots-in-your-hom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pxHfbwYRQ?start=28&amp;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wDKLOA-Ljg?start=46&amp;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's making you sick: an in-depth look at food-borne illnesses - News |  UAB">
            <a:extLst>
              <a:ext uri="{FF2B5EF4-FFF2-40B4-BE49-F238E27FC236}">
                <a16:creationId xmlns:a16="http://schemas.microsoft.com/office/drawing/2014/main" id="{22086D2A-43A6-D4CF-2DC6-BB79DFBD4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5DA639-8A75-4F5B-904E-4D38AD64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95600"/>
            <a:ext cx="6858000" cy="11272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>
                <a:solidFill>
                  <a:srgbClr val="FFFF00"/>
                </a:solidFill>
              </a:rPr>
              <a:t>Foodborne Illness</a:t>
            </a:r>
          </a:p>
        </p:txBody>
      </p:sp>
    </p:spTree>
    <p:extLst>
      <p:ext uri="{BB962C8B-B14F-4D97-AF65-F5344CB8AC3E}">
        <p14:creationId xmlns:p14="http://schemas.microsoft.com/office/powerpoint/2010/main" val="1478723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3C588-CF81-49B0-9EB6-3A9EDD4C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0" y="390525"/>
            <a:ext cx="818223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Listeriosis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1753266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145769 w 3182692"/>
              <a:gd name="connsiteY2" fmla="*/ 0 h 18288"/>
              <a:gd name="connsiteX3" fmla="*/ 1845961 w 3182692"/>
              <a:gd name="connsiteY3" fmla="*/ 0 h 18288"/>
              <a:gd name="connsiteX4" fmla="*/ 2450673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68365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45195" y="-37571"/>
                  <a:pt x="472618" y="-13696"/>
                  <a:pt x="604711" y="0"/>
                </a:cubicBezTo>
                <a:cubicBezTo>
                  <a:pt x="706652" y="-3280"/>
                  <a:pt x="1039328" y="-8567"/>
                  <a:pt x="1241250" y="0"/>
                </a:cubicBezTo>
                <a:cubicBezTo>
                  <a:pt x="1405712" y="-7891"/>
                  <a:pt x="1711158" y="8053"/>
                  <a:pt x="1909615" y="0"/>
                </a:cubicBezTo>
                <a:cubicBezTo>
                  <a:pt x="2107436" y="-40150"/>
                  <a:pt x="2247192" y="19443"/>
                  <a:pt x="2577981" y="0"/>
                </a:cubicBezTo>
                <a:cubicBezTo>
                  <a:pt x="2894393" y="-5855"/>
                  <a:pt x="3041563" y="17846"/>
                  <a:pt x="3182692" y="0"/>
                </a:cubicBezTo>
                <a:cubicBezTo>
                  <a:pt x="3181973" y="8390"/>
                  <a:pt x="3182735" y="11854"/>
                  <a:pt x="3182692" y="18288"/>
                </a:cubicBezTo>
                <a:cubicBezTo>
                  <a:pt x="2975928" y="57450"/>
                  <a:pt x="2667693" y="19406"/>
                  <a:pt x="2482500" y="18288"/>
                </a:cubicBezTo>
                <a:cubicBezTo>
                  <a:pt x="2299734" y="36912"/>
                  <a:pt x="1925962" y="9303"/>
                  <a:pt x="1782308" y="18288"/>
                </a:cubicBezTo>
                <a:cubicBezTo>
                  <a:pt x="1635580" y="20546"/>
                  <a:pt x="1257854" y="-3663"/>
                  <a:pt x="1145769" y="18288"/>
                </a:cubicBezTo>
                <a:cubicBezTo>
                  <a:pt x="1025065" y="56574"/>
                  <a:pt x="247799" y="-11536"/>
                  <a:pt x="0" y="18288"/>
                </a:cubicBezTo>
                <a:cubicBezTo>
                  <a:pt x="-405" y="13204"/>
                  <a:pt x="-1092" y="531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8308" y="19724"/>
                  <a:pt x="431183" y="-26509"/>
                  <a:pt x="604711" y="0"/>
                </a:cubicBezTo>
                <a:cubicBezTo>
                  <a:pt x="795174" y="4405"/>
                  <a:pt x="950067" y="22541"/>
                  <a:pt x="1145769" y="0"/>
                </a:cubicBezTo>
                <a:cubicBezTo>
                  <a:pt x="1301850" y="7702"/>
                  <a:pt x="1499974" y="-70469"/>
                  <a:pt x="1845961" y="0"/>
                </a:cubicBezTo>
                <a:cubicBezTo>
                  <a:pt x="2191264" y="15313"/>
                  <a:pt x="2307232" y="-97"/>
                  <a:pt x="2450673" y="0"/>
                </a:cubicBezTo>
                <a:cubicBezTo>
                  <a:pt x="2596405" y="-19465"/>
                  <a:pt x="3033067" y="-31048"/>
                  <a:pt x="3182692" y="0"/>
                </a:cubicBezTo>
                <a:cubicBezTo>
                  <a:pt x="3182066" y="4696"/>
                  <a:pt x="3183370" y="10269"/>
                  <a:pt x="3182692" y="18288"/>
                </a:cubicBezTo>
                <a:cubicBezTo>
                  <a:pt x="3091120" y="-23022"/>
                  <a:pt x="2811074" y="61693"/>
                  <a:pt x="2546154" y="18288"/>
                </a:cubicBezTo>
                <a:cubicBezTo>
                  <a:pt x="2285186" y="27529"/>
                  <a:pt x="2090205" y="-22321"/>
                  <a:pt x="1845961" y="18288"/>
                </a:cubicBezTo>
                <a:cubicBezTo>
                  <a:pt x="1599794" y="31493"/>
                  <a:pt x="1466284" y="37447"/>
                  <a:pt x="1304904" y="18288"/>
                </a:cubicBezTo>
                <a:cubicBezTo>
                  <a:pt x="1189365" y="43775"/>
                  <a:pt x="952251" y="23461"/>
                  <a:pt x="668365" y="18288"/>
                </a:cubicBezTo>
                <a:cubicBezTo>
                  <a:pt x="407868" y="43595"/>
                  <a:pt x="284672" y="-9405"/>
                  <a:pt x="0" y="18288"/>
                </a:cubicBezTo>
                <a:cubicBezTo>
                  <a:pt x="527" y="9891"/>
                  <a:pt x="870" y="7012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108839" y="-32375"/>
                  <a:pt x="447732" y="16552"/>
                  <a:pt x="604711" y="0"/>
                </a:cubicBezTo>
                <a:cubicBezTo>
                  <a:pt x="781899" y="-548"/>
                  <a:pt x="1052060" y="7118"/>
                  <a:pt x="1241250" y="0"/>
                </a:cubicBezTo>
                <a:cubicBezTo>
                  <a:pt x="1399482" y="14083"/>
                  <a:pt x="1706293" y="54730"/>
                  <a:pt x="1909615" y="0"/>
                </a:cubicBezTo>
                <a:cubicBezTo>
                  <a:pt x="2085313" y="-24404"/>
                  <a:pt x="2264415" y="16988"/>
                  <a:pt x="2577981" y="0"/>
                </a:cubicBezTo>
                <a:cubicBezTo>
                  <a:pt x="2926098" y="-10318"/>
                  <a:pt x="3036314" y="-14769"/>
                  <a:pt x="3182692" y="0"/>
                </a:cubicBezTo>
                <a:cubicBezTo>
                  <a:pt x="3181841" y="8135"/>
                  <a:pt x="3181636" y="12730"/>
                  <a:pt x="3182692" y="18288"/>
                </a:cubicBezTo>
                <a:cubicBezTo>
                  <a:pt x="2996012" y="-1231"/>
                  <a:pt x="2669008" y="27395"/>
                  <a:pt x="2482500" y="18288"/>
                </a:cubicBezTo>
                <a:cubicBezTo>
                  <a:pt x="2296543" y="21246"/>
                  <a:pt x="1935236" y="7938"/>
                  <a:pt x="1782308" y="18288"/>
                </a:cubicBezTo>
                <a:cubicBezTo>
                  <a:pt x="1607683" y="25490"/>
                  <a:pt x="1291498" y="1369"/>
                  <a:pt x="1145769" y="18288"/>
                </a:cubicBezTo>
                <a:cubicBezTo>
                  <a:pt x="1015407" y="55325"/>
                  <a:pt x="262557" y="26571"/>
                  <a:pt x="0" y="18288"/>
                </a:cubicBezTo>
                <a:cubicBezTo>
                  <a:pt x="508" y="13336"/>
                  <a:pt x="437" y="727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04711 w 3182692"/>
                      <a:gd name="connsiteY1" fmla="*/ 0 h 18288"/>
                      <a:gd name="connsiteX2" fmla="*/ 1241250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577981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482500 w 3182692"/>
                      <a:gd name="connsiteY7" fmla="*/ 18288 h 18288"/>
                      <a:gd name="connsiteX8" fmla="*/ 1782308 w 3182692"/>
                      <a:gd name="connsiteY8" fmla="*/ 18288 h 18288"/>
                      <a:gd name="connsiteX9" fmla="*/ 1145769 w 3182692"/>
                      <a:gd name="connsiteY9" fmla="*/ 18288 h 18288"/>
                      <a:gd name="connsiteX10" fmla="*/ 0 w 3182692"/>
                      <a:gd name="connsiteY10" fmla="*/ 18288 h 18288"/>
                      <a:gd name="connsiteX11" fmla="*/ 0 w 3182692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983" y="8157"/>
                          <a:pt x="3182279" y="12125"/>
                          <a:pt x="3182692" y="18288"/>
                        </a:cubicBezTo>
                        <a:cubicBezTo>
                          <a:pt x="2998421" y="21742"/>
                          <a:pt x="2675038" y="19014"/>
                          <a:pt x="2482500" y="18288"/>
                        </a:cubicBezTo>
                        <a:cubicBezTo>
                          <a:pt x="2289962" y="17562"/>
                          <a:pt x="1930644" y="6834"/>
                          <a:pt x="1782308" y="18288"/>
                        </a:cubicBezTo>
                        <a:cubicBezTo>
                          <a:pt x="1633972" y="29742"/>
                          <a:pt x="1287388" y="-1992"/>
                          <a:pt x="1145769" y="18288"/>
                        </a:cubicBezTo>
                        <a:cubicBezTo>
                          <a:pt x="1004150" y="38568"/>
                          <a:pt x="256377" y="-37438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428" y="4493"/>
                          <a:pt x="3183076" y="9472"/>
                          <a:pt x="3182692" y="18288"/>
                        </a:cubicBezTo>
                        <a:cubicBezTo>
                          <a:pt x="3039109" y="-12701"/>
                          <a:pt x="2823860" y="13848"/>
                          <a:pt x="2546154" y="18288"/>
                        </a:cubicBezTo>
                        <a:cubicBezTo>
                          <a:pt x="2268448" y="22728"/>
                          <a:pt x="2098674" y="5291"/>
                          <a:pt x="1845961" y="18288"/>
                        </a:cubicBezTo>
                        <a:cubicBezTo>
                          <a:pt x="1593248" y="31285"/>
                          <a:pt x="1456743" y="27560"/>
                          <a:pt x="1304904" y="18288"/>
                        </a:cubicBezTo>
                        <a:cubicBezTo>
                          <a:pt x="1153065" y="9016"/>
                          <a:pt x="947204" y="11126"/>
                          <a:pt x="668365" y="18288"/>
                        </a:cubicBezTo>
                        <a:cubicBezTo>
                          <a:pt x="389526" y="25450"/>
                          <a:pt x="288244" y="-4628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FSA Explains: Listeria">
            <a:hlinkClick r:id="" action="ppaction://media"/>
            <a:extLst>
              <a:ext uri="{FF2B5EF4-FFF2-40B4-BE49-F238E27FC236}">
                <a16:creationId xmlns:a16="http://schemas.microsoft.com/office/drawing/2014/main" id="{D78C8BD4-6C3E-4DE5-B850-D4282ED5F2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4880" y="2125314"/>
            <a:ext cx="7674240" cy="431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9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Clostridium perfringens</a:t>
            </a: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9" y="1911493"/>
            <a:ext cx="5035164" cy="4463596"/>
          </a:xfrm>
        </p:spPr>
        <p:txBody>
          <a:bodyPr anchor="t"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Grows where there is little or no oxygen; poor ventilation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Also called the “Cafeteria Germ”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Strikes food that is left for long periods of time at room temperature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Diarrhea and gas pains.</a:t>
            </a:r>
          </a:p>
        </p:txBody>
      </p:sp>
      <p:pic>
        <p:nvPicPr>
          <p:cNvPr id="6146" name="Picture 2" descr="https://faculty.psau.edu.sa/public/media/ck/download%20(3)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5" r="24834" b="-2"/>
          <a:stretch/>
        </p:blipFill>
        <p:spPr bwMode="auto">
          <a:xfrm>
            <a:off x="5756743" y="2093976"/>
            <a:ext cx="2955798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62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Botulism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8" y="2071316"/>
            <a:ext cx="5327375" cy="4119172"/>
          </a:xfrm>
        </p:spPr>
        <p:txBody>
          <a:bodyPr anchor="t"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Grows where there is little or no oxygen; poor ventilation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Associated with improperly processed canned food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Affects the nervous system, can be fatal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Symptoms include double vision, droopy eyelids, trouble speaking, swallowing and difficulty breathing</a:t>
            </a:r>
          </a:p>
          <a:p>
            <a:endParaRPr lang="en-US" sz="2400" dirty="0">
              <a:latin typeface="AR CENA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r="10863" b="-3"/>
          <a:stretch/>
        </p:blipFill>
        <p:spPr bwMode="auto">
          <a:xfrm>
            <a:off x="5756743" y="2093976"/>
            <a:ext cx="2955798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75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B0ECC-2C1B-44E1-B329-23903DF7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Botulism</a:t>
            </a:r>
          </a:p>
        </p:txBody>
      </p:sp>
      <p:pic>
        <p:nvPicPr>
          <p:cNvPr id="4" name="Online Media 3" title="Infectious Diseases A-Z: Foodborne botulism basics">
            <a:hlinkClick r:id="" action="ppaction://media"/>
            <a:extLst>
              <a:ext uri="{FF2B5EF4-FFF2-40B4-BE49-F238E27FC236}">
                <a16:creationId xmlns:a16="http://schemas.microsoft.com/office/drawing/2014/main" id="{20DE2B8E-429B-46F8-A3DA-CE1B0F42A8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905000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3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Food Safety Video">
            <a:hlinkClick r:id="" action="ppaction://media"/>
            <a:extLst>
              <a:ext uri="{FF2B5EF4-FFF2-40B4-BE49-F238E27FC236}">
                <a16:creationId xmlns:a16="http://schemas.microsoft.com/office/drawing/2014/main" id="{25A7B16F-107F-496A-8DFA-40EF779F6B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221" y="1524000"/>
            <a:ext cx="8893557" cy="50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5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15650-47EB-153D-AA41-6C30BED4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 dirty="0"/>
              <a:t>Top Ten Germiest Places at Home</a:t>
            </a:r>
          </a:p>
        </p:txBody>
      </p:sp>
      <p:pic>
        <p:nvPicPr>
          <p:cNvPr id="5" name="Picture 4" descr="Still life wooden spoons in pitcher on kitchen counter">
            <a:extLst>
              <a:ext uri="{FF2B5EF4-FFF2-40B4-BE49-F238E27FC236}">
                <a16:creationId xmlns:a16="http://schemas.microsoft.com/office/drawing/2014/main" id="{F94E0040-CD65-09F4-9415-4DA19925C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88" r="16614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8EA15-8B13-0992-0937-DF84BB8A7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06624"/>
            <a:ext cx="5168393" cy="382219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100" dirty="0"/>
              <a:t>#1  	Dish/Sponge Rags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100" dirty="0"/>
              <a:t>#2	Kitchen Sinks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100" dirty="0"/>
              <a:t>#3	Toothbrush Holders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100" dirty="0"/>
              <a:t>#4	Pet Bowls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100" dirty="0"/>
              <a:t>#5 	Coffee Makers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100" dirty="0"/>
              <a:t>#6	Faucet Handles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100" dirty="0"/>
              <a:t>#7	Pet Toys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100" dirty="0"/>
              <a:t>#8	Kitchen Counters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100" dirty="0"/>
              <a:t>#9	Stove Knobs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100" dirty="0"/>
              <a:t>#10	Cutting Boards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See statistics about each germy place: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>
                <a:hlinkClick r:id="rId3"/>
              </a:rPr>
              <a:t>Yuck! Top 10 germiest spots in your home - Photo 1 (cbsnews.com)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7193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foods4betterhealth.com/wp-content/uploads/2013/05/Foodborne-Illness.jpg"/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8" r="-1" b="15851"/>
          <a:stretch/>
        </p:blipFill>
        <p:spPr bwMode="auto">
          <a:xfrm>
            <a:off x="20" y="10"/>
            <a:ext cx="91416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286" y="1124712"/>
            <a:ext cx="6858000" cy="3063240"/>
          </a:xfrm>
        </p:spPr>
        <p:txBody>
          <a:bodyPr>
            <a:normAutofit/>
          </a:bodyPr>
          <a:lstStyle/>
          <a:p>
            <a:br>
              <a:rPr lang="en-US" sz="5700" dirty="0">
                <a:solidFill>
                  <a:srgbClr val="FFFFFF"/>
                </a:solidFill>
                <a:latin typeface="AR CENA" panose="02000000000000000000" pitchFamily="2" charset="0"/>
              </a:rPr>
            </a:br>
            <a:r>
              <a:rPr lang="en-US" sz="7200" b="1" dirty="0">
                <a:solidFill>
                  <a:srgbClr val="FFFFFF"/>
                </a:solidFill>
              </a:rPr>
              <a:t>OVERVIEW</a:t>
            </a:r>
            <a:endParaRPr lang="en-US" sz="5700" b="1" dirty="0">
              <a:solidFill>
                <a:srgbClr val="FFFFFF"/>
              </a:solidFill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720953"/>
            <a:ext cx="7886700" cy="5416094"/>
          </a:xfrm>
          <a:custGeom>
            <a:avLst/>
            <a:gdLst>
              <a:gd name="connsiteX0" fmla="*/ 0 w 7886700"/>
              <a:gd name="connsiteY0" fmla="*/ 0 h 5416094"/>
              <a:gd name="connsiteX1" fmla="*/ 578358 w 7886700"/>
              <a:gd name="connsiteY1" fmla="*/ 0 h 5416094"/>
              <a:gd name="connsiteX2" fmla="*/ 998982 w 7886700"/>
              <a:gd name="connsiteY2" fmla="*/ 0 h 5416094"/>
              <a:gd name="connsiteX3" fmla="*/ 1813941 w 7886700"/>
              <a:gd name="connsiteY3" fmla="*/ 0 h 5416094"/>
              <a:gd name="connsiteX4" fmla="*/ 2392299 w 7886700"/>
              <a:gd name="connsiteY4" fmla="*/ 0 h 5416094"/>
              <a:gd name="connsiteX5" fmla="*/ 2970657 w 7886700"/>
              <a:gd name="connsiteY5" fmla="*/ 0 h 5416094"/>
              <a:gd name="connsiteX6" fmla="*/ 3785616 w 7886700"/>
              <a:gd name="connsiteY6" fmla="*/ 0 h 5416094"/>
              <a:gd name="connsiteX7" fmla="*/ 4285107 w 7886700"/>
              <a:gd name="connsiteY7" fmla="*/ 0 h 5416094"/>
              <a:gd name="connsiteX8" fmla="*/ 5100066 w 7886700"/>
              <a:gd name="connsiteY8" fmla="*/ 0 h 5416094"/>
              <a:gd name="connsiteX9" fmla="*/ 5915025 w 7886700"/>
              <a:gd name="connsiteY9" fmla="*/ 0 h 5416094"/>
              <a:gd name="connsiteX10" fmla="*/ 6572250 w 7886700"/>
              <a:gd name="connsiteY10" fmla="*/ 0 h 5416094"/>
              <a:gd name="connsiteX11" fmla="*/ 7886700 w 7886700"/>
              <a:gd name="connsiteY11" fmla="*/ 0 h 5416094"/>
              <a:gd name="connsiteX12" fmla="*/ 7886700 w 7886700"/>
              <a:gd name="connsiteY12" fmla="*/ 622851 h 5416094"/>
              <a:gd name="connsiteX13" fmla="*/ 7886700 w 7886700"/>
              <a:gd name="connsiteY13" fmla="*/ 1137380 h 5416094"/>
              <a:gd name="connsiteX14" fmla="*/ 7886700 w 7886700"/>
              <a:gd name="connsiteY14" fmla="*/ 1814391 h 5416094"/>
              <a:gd name="connsiteX15" fmla="*/ 7886700 w 7886700"/>
              <a:gd name="connsiteY15" fmla="*/ 2491403 h 5416094"/>
              <a:gd name="connsiteX16" fmla="*/ 7886700 w 7886700"/>
              <a:gd name="connsiteY16" fmla="*/ 3168415 h 5416094"/>
              <a:gd name="connsiteX17" fmla="*/ 7886700 w 7886700"/>
              <a:gd name="connsiteY17" fmla="*/ 3899588 h 5416094"/>
              <a:gd name="connsiteX18" fmla="*/ 7886700 w 7886700"/>
              <a:gd name="connsiteY18" fmla="*/ 4630760 h 5416094"/>
              <a:gd name="connsiteX19" fmla="*/ 7886700 w 7886700"/>
              <a:gd name="connsiteY19" fmla="*/ 5416094 h 5416094"/>
              <a:gd name="connsiteX20" fmla="*/ 7466076 w 7886700"/>
              <a:gd name="connsiteY20" fmla="*/ 5416094 h 5416094"/>
              <a:gd name="connsiteX21" fmla="*/ 6651117 w 7886700"/>
              <a:gd name="connsiteY21" fmla="*/ 5416094 h 5416094"/>
              <a:gd name="connsiteX22" fmla="*/ 5993892 w 7886700"/>
              <a:gd name="connsiteY22" fmla="*/ 5416094 h 5416094"/>
              <a:gd name="connsiteX23" fmla="*/ 5494401 w 7886700"/>
              <a:gd name="connsiteY23" fmla="*/ 5416094 h 5416094"/>
              <a:gd name="connsiteX24" fmla="*/ 4837176 w 7886700"/>
              <a:gd name="connsiteY24" fmla="*/ 5416094 h 5416094"/>
              <a:gd name="connsiteX25" fmla="*/ 4416552 w 7886700"/>
              <a:gd name="connsiteY25" fmla="*/ 5416094 h 5416094"/>
              <a:gd name="connsiteX26" fmla="*/ 3995928 w 7886700"/>
              <a:gd name="connsiteY26" fmla="*/ 5416094 h 5416094"/>
              <a:gd name="connsiteX27" fmla="*/ 3338703 w 7886700"/>
              <a:gd name="connsiteY27" fmla="*/ 5416094 h 5416094"/>
              <a:gd name="connsiteX28" fmla="*/ 2839212 w 7886700"/>
              <a:gd name="connsiteY28" fmla="*/ 5416094 h 5416094"/>
              <a:gd name="connsiteX29" fmla="*/ 2103120 w 7886700"/>
              <a:gd name="connsiteY29" fmla="*/ 5416094 h 5416094"/>
              <a:gd name="connsiteX30" fmla="*/ 1603629 w 7886700"/>
              <a:gd name="connsiteY30" fmla="*/ 5416094 h 5416094"/>
              <a:gd name="connsiteX31" fmla="*/ 867537 w 7886700"/>
              <a:gd name="connsiteY31" fmla="*/ 5416094 h 5416094"/>
              <a:gd name="connsiteX32" fmla="*/ 0 w 7886700"/>
              <a:gd name="connsiteY32" fmla="*/ 5416094 h 5416094"/>
              <a:gd name="connsiteX33" fmla="*/ 0 w 7886700"/>
              <a:gd name="connsiteY33" fmla="*/ 4684921 h 5416094"/>
              <a:gd name="connsiteX34" fmla="*/ 0 w 7886700"/>
              <a:gd name="connsiteY34" fmla="*/ 3953749 h 5416094"/>
              <a:gd name="connsiteX35" fmla="*/ 0 w 7886700"/>
              <a:gd name="connsiteY35" fmla="*/ 3168415 h 5416094"/>
              <a:gd name="connsiteX36" fmla="*/ 0 w 7886700"/>
              <a:gd name="connsiteY36" fmla="*/ 2545564 h 5416094"/>
              <a:gd name="connsiteX37" fmla="*/ 0 w 7886700"/>
              <a:gd name="connsiteY37" fmla="*/ 1760231 h 5416094"/>
              <a:gd name="connsiteX38" fmla="*/ 0 w 7886700"/>
              <a:gd name="connsiteY38" fmla="*/ 1191541 h 5416094"/>
              <a:gd name="connsiteX39" fmla="*/ 0 w 7886700"/>
              <a:gd name="connsiteY39" fmla="*/ 677012 h 5416094"/>
              <a:gd name="connsiteX40" fmla="*/ 0 w 7886700"/>
              <a:gd name="connsiteY4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86700" h="5416094" extrusionOk="0">
                <a:moveTo>
                  <a:pt x="0" y="0"/>
                </a:moveTo>
                <a:cubicBezTo>
                  <a:pt x="139873" y="-36890"/>
                  <a:pt x="289244" y="-9562"/>
                  <a:pt x="578358" y="0"/>
                </a:cubicBezTo>
                <a:cubicBezTo>
                  <a:pt x="847064" y="24657"/>
                  <a:pt x="880681" y="-4887"/>
                  <a:pt x="998982" y="0"/>
                </a:cubicBezTo>
                <a:cubicBezTo>
                  <a:pt x="1105496" y="8991"/>
                  <a:pt x="1621733" y="-31737"/>
                  <a:pt x="1813941" y="0"/>
                </a:cubicBezTo>
                <a:cubicBezTo>
                  <a:pt x="1973330" y="19047"/>
                  <a:pt x="2194836" y="27334"/>
                  <a:pt x="2392299" y="0"/>
                </a:cubicBezTo>
                <a:cubicBezTo>
                  <a:pt x="2647282" y="-14327"/>
                  <a:pt x="2792350" y="-29596"/>
                  <a:pt x="2970657" y="0"/>
                </a:cubicBezTo>
                <a:cubicBezTo>
                  <a:pt x="3147904" y="21045"/>
                  <a:pt x="3587221" y="27684"/>
                  <a:pt x="3785616" y="0"/>
                </a:cubicBezTo>
                <a:cubicBezTo>
                  <a:pt x="3970964" y="-52390"/>
                  <a:pt x="4115919" y="38588"/>
                  <a:pt x="4285107" y="0"/>
                </a:cubicBezTo>
                <a:cubicBezTo>
                  <a:pt x="4447779" y="-2110"/>
                  <a:pt x="4724122" y="-2905"/>
                  <a:pt x="5100066" y="0"/>
                </a:cubicBezTo>
                <a:cubicBezTo>
                  <a:pt x="5460611" y="1474"/>
                  <a:pt x="5711040" y="11734"/>
                  <a:pt x="5915025" y="0"/>
                </a:cubicBezTo>
                <a:cubicBezTo>
                  <a:pt x="6130646" y="788"/>
                  <a:pt x="6309484" y="37469"/>
                  <a:pt x="6572250" y="0"/>
                </a:cubicBezTo>
                <a:cubicBezTo>
                  <a:pt x="6867825" y="19129"/>
                  <a:pt x="7346334" y="77623"/>
                  <a:pt x="7886700" y="0"/>
                </a:cubicBezTo>
                <a:cubicBezTo>
                  <a:pt x="7921292" y="250253"/>
                  <a:pt x="7885085" y="350918"/>
                  <a:pt x="7886700" y="622851"/>
                </a:cubicBezTo>
                <a:cubicBezTo>
                  <a:pt x="7891037" y="863445"/>
                  <a:pt x="7896513" y="880863"/>
                  <a:pt x="7886700" y="1137380"/>
                </a:cubicBezTo>
                <a:cubicBezTo>
                  <a:pt x="7848199" y="1390882"/>
                  <a:pt x="7850084" y="1481865"/>
                  <a:pt x="7886700" y="1814391"/>
                </a:cubicBezTo>
                <a:cubicBezTo>
                  <a:pt x="7914914" y="2114801"/>
                  <a:pt x="7876514" y="2290034"/>
                  <a:pt x="7886700" y="2491403"/>
                </a:cubicBezTo>
                <a:cubicBezTo>
                  <a:pt x="7860421" y="2730042"/>
                  <a:pt x="7935302" y="2970567"/>
                  <a:pt x="7886700" y="3168415"/>
                </a:cubicBezTo>
                <a:cubicBezTo>
                  <a:pt x="7872903" y="3427641"/>
                  <a:pt x="7902616" y="3535292"/>
                  <a:pt x="7886700" y="3899588"/>
                </a:cubicBezTo>
                <a:cubicBezTo>
                  <a:pt x="7873378" y="4266585"/>
                  <a:pt x="7896651" y="4438558"/>
                  <a:pt x="7886700" y="4630760"/>
                </a:cubicBezTo>
                <a:cubicBezTo>
                  <a:pt x="7875991" y="4843491"/>
                  <a:pt x="7861317" y="5204020"/>
                  <a:pt x="7886700" y="5416094"/>
                </a:cubicBezTo>
                <a:cubicBezTo>
                  <a:pt x="7693930" y="5418977"/>
                  <a:pt x="7589762" y="5415014"/>
                  <a:pt x="7466076" y="5416094"/>
                </a:cubicBezTo>
                <a:cubicBezTo>
                  <a:pt x="7353704" y="5436401"/>
                  <a:pt x="6825827" y="5440774"/>
                  <a:pt x="6651117" y="5416094"/>
                </a:cubicBezTo>
                <a:cubicBezTo>
                  <a:pt x="6465509" y="5418892"/>
                  <a:pt x="6151767" y="5433550"/>
                  <a:pt x="5993892" y="5416094"/>
                </a:cubicBezTo>
                <a:cubicBezTo>
                  <a:pt x="5847447" y="5391015"/>
                  <a:pt x="5686891" y="5398705"/>
                  <a:pt x="5494401" y="5416094"/>
                </a:cubicBezTo>
                <a:cubicBezTo>
                  <a:pt x="5328106" y="5425870"/>
                  <a:pt x="5021736" y="5443480"/>
                  <a:pt x="4837176" y="5416094"/>
                </a:cubicBezTo>
                <a:cubicBezTo>
                  <a:pt x="4635356" y="5394384"/>
                  <a:pt x="4544001" y="5404023"/>
                  <a:pt x="4416552" y="5416094"/>
                </a:cubicBezTo>
                <a:cubicBezTo>
                  <a:pt x="4292970" y="5412667"/>
                  <a:pt x="4202046" y="5389835"/>
                  <a:pt x="3995928" y="5416094"/>
                </a:cubicBezTo>
                <a:cubicBezTo>
                  <a:pt x="3784996" y="5430801"/>
                  <a:pt x="3527611" y="5369833"/>
                  <a:pt x="3338703" y="5416094"/>
                </a:cubicBezTo>
                <a:cubicBezTo>
                  <a:pt x="3144794" y="5458636"/>
                  <a:pt x="2967928" y="5418629"/>
                  <a:pt x="2839212" y="5416094"/>
                </a:cubicBezTo>
                <a:cubicBezTo>
                  <a:pt x="2725210" y="5428339"/>
                  <a:pt x="2252076" y="5423466"/>
                  <a:pt x="2103120" y="5416094"/>
                </a:cubicBezTo>
                <a:cubicBezTo>
                  <a:pt x="1978909" y="5450285"/>
                  <a:pt x="1801161" y="5407672"/>
                  <a:pt x="1603629" y="5416094"/>
                </a:cubicBezTo>
                <a:cubicBezTo>
                  <a:pt x="1421672" y="5419493"/>
                  <a:pt x="1050243" y="5442158"/>
                  <a:pt x="867537" y="5416094"/>
                </a:cubicBezTo>
                <a:cubicBezTo>
                  <a:pt x="706773" y="5412112"/>
                  <a:pt x="210463" y="5420499"/>
                  <a:pt x="0" y="5416094"/>
                </a:cubicBezTo>
                <a:cubicBezTo>
                  <a:pt x="5900" y="5172647"/>
                  <a:pt x="-60077" y="4935206"/>
                  <a:pt x="0" y="4684921"/>
                </a:cubicBezTo>
                <a:cubicBezTo>
                  <a:pt x="5207" y="4424508"/>
                  <a:pt x="-18202" y="4114010"/>
                  <a:pt x="0" y="3953749"/>
                </a:cubicBezTo>
                <a:cubicBezTo>
                  <a:pt x="49519" y="3783233"/>
                  <a:pt x="34464" y="3425313"/>
                  <a:pt x="0" y="3168415"/>
                </a:cubicBezTo>
                <a:cubicBezTo>
                  <a:pt x="-54225" y="2910622"/>
                  <a:pt x="1049" y="2830191"/>
                  <a:pt x="0" y="2545564"/>
                </a:cubicBezTo>
                <a:cubicBezTo>
                  <a:pt x="-14962" y="2263203"/>
                  <a:pt x="24933" y="1989633"/>
                  <a:pt x="0" y="1760231"/>
                </a:cubicBezTo>
                <a:cubicBezTo>
                  <a:pt x="-10050" y="1539318"/>
                  <a:pt x="43364" y="1391654"/>
                  <a:pt x="0" y="1191541"/>
                </a:cubicBezTo>
                <a:cubicBezTo>
                  <a:pt x="-26023" y="999746"/>
                  <a:pt x="-17864" y="813951"/>
                  <a:pt x="0" y="677012"/>
                </a:cubicBezTo>
                <a:cubicBezTo>
                  <a:pt x="21524" y="463086"/>
                  <a:pt x="9223" y="250147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86700"/>
                      <a:gd name="connsiteY0" fmla="*/ 0 h 5416094"/>
                      <a:gd name="connsiteX1" fmla="*/ 578358 w 7886700"/>
                      <a:gd name="connsiteY1" fmla="*/ 0 h 5416094"/>
                      <a:gd name="connsiteX2" fmla="*/ 998982 w 7886700"/>
                      <a:gd name="connsiteY2" fmla="*/ 0 h 5416094"/>
                      <a:gd name="connsiteX3" fmla="*/ 1813941 w 7886700"/>
                      <a:gd name="connsiteY3" fmla="*/ 0 h 5416094"/>
                      <a:gd name="connsiteX4" fmla="*/ 2392299 w 7886700"/>
                      <a:gd name="connsiteY4" fmla="*/ 0 h 5416094"/>
                      <a:gd name="connsiteX5" fmla="*/ 2970657 w 7886700"/>
                      <a:gd name="connsiteY5" fmla="*/ 0 h 5416094"/>
                      <a:gd name="connsiteX6" fmla="*/ 3785616 w 7886700"/>
                      <a:gd name="connsiteY6" fmla="*/ 0 h 5416094"/>
                      <a:gd name="connsiteX7" fmla="*/ 4285107 w 7886700"/>
                      <a:gd name="connsiteY7" fmla="*/ 0 h 5416094"/>
                      <a:gd name="connsiteX8" fmla="*/ 5100066 w 7886700"/>
                      <a:gd name="connsiteY8" fmla="*/ 0 h 5416094"/>
                      <a:gd name="connsiteX9" fmla="*/ 5915025 w 7886700"/>
                      <a:gd name="connsiteY9" fmla="*/ 0 h 5416094"/>
                      <a:gd name="connsiteX10" fmla="*/ 6572250 w 7886700"/>
                      <a:gd name="connsiteY10" fmla="*/ 0 h 5416094"/>
                      <a:gd name="connsiteX11" fmla="*/ 7886700 w 7886700"/>
                      <a:gd name="connsiteY11" fmla="*/ 0 h 5416094"/>
                      <a:gd name="connsiteX12" fmla="*/ 7886700 w 7886700"/>
                      <a:gd name="connsiteY12" fmla="*/ 622851 h 5416094"/>
                      <a:gd name="connsiteX13" fmla="*/ 7886700 w 7886700"/>
                      <a:gd name="connsiteY13" fmla="*/ 1137380 h 5416094"/>
                      <a:gd name="connsiteX14" fmla="*/ 7886700 w 7886700"/>
                      <a:gd name="connsiteY14" fmla="*/ 1814391 h 5416094"/>
                      <a:gd name="connsiteX15" fmla="*/ 7886700 w 7886700"/>
                      <a:gd name="connsiteY15" fmla="*/ 2491403 h 5416094"/>
                      <a:gd name="connsiteX16" fmla="*/ 7886700 w 7886700"/>
                      <a:gd name="connsiteY16" fmla="*/ 3168415 h 5416094"/>
                      <a:gd name="connsiteX17" fmla="*/ 7886700 w 7886700"/>
                      <a:gd name="connsiteY17" fmla="*/ 3899588 h 5416094"/>
                      <a:gd name="connsiteX18" fmla="*/ 7886700 w 7886700"/>
                      <a:gd name="connsiteY18" fmla="*/ 4630760 h 5416094"/>
                      <a:gd name="connsiteX19" fmla="*/ 7886700 w 7886700"/>
                      <a:gd name="connsiteY19" fmla="*/ 5416094 h 5416094"/>
                      <a:gd name="connsiteX20" fmla="*/ 7466076 w 7886700"/>
                      <a:gd name="connsiteY20" fmla="*/ 5416094 h 5416094"/>
                      <a:gd name="connsiteX21" fmla="*/ 6651117 w 7886700"/>
                      <a:gd name="connsiteY21" fmla="*/ 5416094 h 5416094"/>
                      <a:gd name="connsiteX22" fmla="*/ 5993892 w 7886700"/>
                      <a:gd name="connsiteY22" fmla="*/ 5416094 h 5416094"/>
                      <a:gd name="connsiteX23" fmla="*/ 5494401 w 7886700"/>
                      <a:gd name="connsiteY23" fmla="*/ 5416094 h 5416094"/>
                      <a:gd name="connsiteX24" fmla="*/ 4837176 w 7886700"/>
                      <a:gd name="connsiteY24" fmla="*/ 5416094 h 5416094"/>
                      <a:gd name="connsiteX25" fmla="*/ 4416552 w 7886700"/>
                      <a:gd name="connsiteY25" fmla="*/ 5416094 h 5416094"/>
                      <a:gd name="connsiteX26" fmla="*/ 3995928 w 7886700"/>
                      <a:gd name="connsiteY26" fmla="*/ 5416094 h 5416094"/>
                      <a:gd name="connsiteX27" fmla="*/ 3338703 w 7886700"/>
                      <a:gd name="connsiteY27" fmla="*/ 5416094 h 5416094"/>
                      <a:gd name="connsiteX28" fmla="*/ 2839212 w 7886700"/>
                      <a:gd name="connsiteY28" fmla="*/ 5416094 h 5416094"/>
                      <a:gd name="connsiteX29" fmla="*/ 2103120 w 7886700"/>
                      <a:gd name="connsiteY29" fmla="*/ 5416094 h 5416094"/>
                      <a:gd name="connsiteX30" fmla="*/ 1603629 w 7886700"/>
                      <a:gd name="connsiteY30" fmla="*/ 5416094 h 5416094"/>
                      <a:gd name="connsiteX31" fmla="*/ 867537 w 7886700"/>
                      <a:gd name="connsiteY31" fmla="*/ 5416094 h 5416094"/>
                      <a:gd name="connsiteX32" fmla="*/ 0 w 7886700"/>
                      <a:gd name="connsiteY32" fmla="*/ 5416094 h 5416094"/>
                      <a:gd name="connsiteX33" fmla="*/ 0 w 7886700"/>
                      <a:gd name="connsiteY33" fmla="*/ 4684921 h 5416094"/>
                      <a:gd name="connsiteX34" fmla="*/ 0 w 7886700"/>
                      <a:gd name="connsiteY34" fmla="*/ 3953749 h 5416094"/>
                      <a:gd name="connsiteX35" fmla="*/ 0 w 7886700"/>
                      <a:gd name="connsiteY35" fmla="*/ 3168415 h 5416094"/>
                      <a:gd name="connsiteX36" fmla="*/ 0 w 7886700"/>
                      <a:gd name="connsiteY36" fmla="*/ 2545564 h 5416094"/>
                      <a:gd name="connsiteX37" fmla="*/ 0 w 7886700"/>
                      <a:gd name="connsiteY37" fmla="*/ 1760231 h 5416094"/>
                      <a:gd name="connsiteX38" fmla="*/ 0 w 7886700"/>
                      <a:gd name="connsiteY38" fmla="*/ 1191541 h 5416094"/>
                      <a:gd name="connsiteX39" fmla="*/ 0 w 7886700"/>
                      <a:gd name="connsiteY39" fmla="*/ 677012 h 5416094"/>
                      <a:gd name="connsiteX40" fmla="*/ 0 w 7886700"/>
                      <a:gd name="connsiteY40" fmla="*/ 0 h 5416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886700" h="5416094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917044" y="253972"/>
                          <a:pt x="7878280" y="382927"/>
                          <a:pt x="7886700" y="622851"/>
                        </a:cubicBezTo>
                        <a:cubicBezTo>
                          <a:pt x="7895120" y="862775"/>
                          <a:pt x="7898095" y="881954"/>
                          <a:pt x="7886700" y="1137380"/>
                        </a:cubicBezTo>
                        <a:cubicBezTo>
                          <a:pt x="7875305" y="1392806"/>
                          <a:pt x="7859449" y="1500954"/>
                          <a:pt x="7886700" y="1814391"/>
                        </a:cubicBezTo>
                        <a:cubicBezTo>
                          <a:pt x="7913951" y="2127828"/>
                          <a:pt x="7899710" y="2276490"/>
                          <a:pt x="7886700" y="2491403"/>
                        </a:cubicBezTo>
                        <a:cubicBezTo>
                          <a:pt x="7873690" y="2706316"/>
                          <a:pt x="7899048" y="2943627"/>
                          <a:pt x="7886700" y="3168415"/>
                        </a:cubicBezTo>
                        <a:cubicBezTo>
                          <a:pt x="7874352" y="3393203"/>
                          <a:pt x="7895759" y="3539359"/>
                          <a:pt x="7886700" y="3899588"/>
                        </a:cubicBezTo>
                        <a:cubicBezTo>
                          <a:pt x="7877641" y="4259817"/>
                          <a:pt x="7907485" y="4437980"/>
                          <a:pt x="7886700" y="4630760"/>
                        </a:cubicBezTo>
                        <a:cubicBezTo>
                          <a:pt x="7865915" y="4823540"/>
                          <a:pt x="7871525" y="5198637"/>
                          <a:pt x="7886700" y="5416094"/>
                        </a:cubicBezTo>
                        <a:cubicBezTo>
                          <a:pt x="7691680" y="5431844"/>
                          <a:pt x="7601555" y="5415681"/>
                          <a:pt x="7466076" y="5416094"/>
                        </a:cubicBezTo>
                        <a:cubicBezTo>
                          <a:pt x="7330597" y="5416507"/>
                          <a:pt x="6831360" y="5424066"/>
                          <a:pt x="6651117" y="5416094"/>
                        </a:cubicBezTo>
                        <a:cubicBezTo>
                          <a:pt x="6470874" y="5408122"/>
                          <a:pt x="6162822" y="5448218"/>
                          <a:pt x="5993892" y="5416094"/>
                        </a:cubicBezTo>
                        <a:cubicBezTo>
                          <a:pt x="5824963" y="5383970"/>
                          <a:pt x="5688089" y="5423575"/>
                          <a:pt x="5494401" y="5416094"/>
                        </a:cubicBezTo>
                        <a:cubicBezTo>
                          <a:pt x="5300713" y="5408613"/>
                          <a:pt x="5038344" y="5439836"/>
                          <a:pt x="4837176" y="5416094"/>
                        </a:cubicBezTo>
                        <a:cubicBezTo>
                          <a:pt x="4636008" y="5392352"/>
                          <a:pt x="4547230" y="5414191"/>
                          <a:pt x="4416552" y="5416094"/>
                        </a:cubicBezTo>
                        <a:cubicBezTo>
                          <a:pt x="4285874" y="5417997"/>
                          <a:pt x="4197467" y="5397786"/>
                          <a:pt x="3995928" y="5416094"/>
                        </a:cubicBezTo>
                        <a:cubicBezTo>
                          <a:pt x="3794389" y="5434402"/>
                          <a:pt x="3512175" y="5385012"/>
                          <a:pt x="3338703" y="5416094"/>
                        </a:cubicBezTo>
                        <a:cubicBezTo>
                          <a:pt x="3165232" y="5447176"/>
                          <a:pt x="2961841" y="5402137"/>
                          <a:pt x="2839212" y="5416094"/>
                        </a:cubicBezTo>
                        <a:cubicBezTo>
                          <a:pt x="2716583" y="5430051"/>
                          <a:pt x="2260631" y="5391454"/>
                          <a:pt x="2103120" y="5416094"/>
                        </a:cubicBezTo>
                        <a:cubicBezTo>
                          <a:pt x="1945609" y="5440734"/>
                          <a:pt x="1802870" y="5413244"/>
                          <a:pt x="1603629" y="5416094"/>
                        </a:cubicBezTo>
                        <a:cubicBezTo>
                          <a:pt x="1404388" y="5418944"/>
                          <a:pt x="1036615" y="5428037"/>
                          <a:pt x="867537" y="5416094"/>
                        </a:cubicBezTo>
                        <a:cubicBezTo>
                          <a:pt x="698459" y="5404151"/>
                          <a:pt x="196765" y="5387017"/>
                          <a:pt x="0" y="5416094"/>
                        </a:cubicBezTo>
                        <a:cubicBezTo>
                          <a:pt x="-7913" y="5158982"/>
                          <a:pt x="-32352" y="4972281"/>
                          <a:pt x="0" y="4684921"/>
                        </a:cubicBezTo>
                        <a:cubicBezTo>
                          <a:pt x="32352" y="4397561"/>
                          <a:pt x="-36146" y="4109983"/>
                          <a:pt x="0" y="3953749"/>
                        </a:cubicBezTo>
                        <a:cubicBezTo>
                          <a:pt x="36146" y="3797515"/>
                          <a:pt x="38942" y="3433311"/>
                          <a:pt x="0" y="3168415"/>
                        </a:cubicBezTo>
                        <a:cubicBezTo>
                          <a:pt x="-38942" y="2903519"/>
                          <a:pt x="-264" y="2810505"/>
                          <a:pt x="0" y="2545564"/>
                        </a:cubicBezTo>
                        <a:cubicBezTo>
                          <a:pt x="264" y="2280623"/>
                          <a:pt x="20689" y="1994225"/>
                          <a:pt x="0" y="1760231"/>
                        </a:cubicBezTo>
                        <a:cubicBezTo>
                          <a:pt x="-20689" y="1526237"/>
                          <a:pt x="16073" y="1386976"/>
                          <a:pt x="0" y="1191541"/>
                        </a:cubicBezTo>
                        <a:cubicBezTo>
                          <a:pt x="-16073" y="996106"/>
                          <a:pt x="-16965" y="844858"/>
                          <a:pt x="0" y="677012"/>
                        </a:cubicBezTo>
                        <a:cubicBezTo>
                          <a:pt x="16965" y="509166"/>
                          <a:pt x="85" y="2771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12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50" y="1442455"/>
            <a:ext cx="3558540" cy="819170"/>
          </a:xfrm>
        </p:spPr>
        <p:txBody>
          <a:bodyPr anchor="b">
            <a:noAutofit/>
          </a:bodyPr>
          <a:lstStyle/>
          <a:p>
            <a:r>
              <a:rPr lang="en-US" sz="4800" b="1" dirty="0"/>
              <a:t>Salmonella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2872899"/>
            <a:ext cx="4117293" cy="36597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Found in raw or undercooked foods such as poultry, eggs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meat, and unpasteurized milk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Stomach pain, diarrhea, nausea, chills, fever, and headache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Young children and elderly more at risk</a:t>
            </a:r>
          </a:p>
        </p:txBody>
      </p:sp>
      <p:pic>
        <p:nvPicPr>
          <p:cNvPr id="2050" name="Picture 2" descr="http://mediad.publicbroadcasting.net/p/ipr/files/201209/salmonella-eggs%5B1%5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4" r="14797" b="-1"/>
          <a:stretch/>
        </p:blipFill>
        <p:spPr bwMode="auto">
          <a:xfrm>
            <a:off x="4570857" y="363469"/>
            <a:ext cx="4422093" cy="587830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9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45B03-F570-42E4-905D-FE4CCCF1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957" y="381000"/>
            <a:ext cx="3874452" cy="1674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Salmonella</a:t>
            </a:r>
            <a:endParaRPr lang="en-US" sz="3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nline Media 3" title="All you need to know about Salmonella">
            <a:hlinkClick r:id="" action="ppaction://media"/>
            <a:extLst>
              <a:ext uri="{FF2B5EF4-FFF2-40B4-BE49-F238E27FC236}">
                <a16:creationId xmlns:a16="http://schemas.microsoft.com/office/drawing/2014/main" id="{D6337104-16EE-4C80-B447-F690E468BA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2478" y="1905550"/>
            <a:ext cx="7821411" cy="43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5" y="609597"/>
            <a:ext cx="2728625" cy="1330841"/>
          </a:xfrm>
        </p:spPr>
        <p:txBody>
          <a:bodyPr>
            <a:normAutofit/>
          </a:bodyPr>
          <a:lstStyle/>
          <a:p>
            <a:r>
              <a:rPr lang="en-US" sz="4800" b="1" dirty="0"/>
              <a:t>Staph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74" y="2061836"/>
            <a:ext cx="3902868" cy="391777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Found on human skin, in nose, and in throat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Nausea, vomiting, diarrhea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Spread skin-to-skin</a:t>
            </a:r>
          </a:p>
          <a:p>
            <a:endParaRPr lang="en-US" sz="1700" dirty="0">
              <a:latin typeface="AR CENA" panose="02000000000000000000" pitchFamily="2" charset="0"/>
            </a:endParaRPr>
          </a:p>
        </p:txBody>
      </p:sp>
      <p:pic>
        <p:nvPicPr>
          <p:cNvPr id="3074" name="Picture 2" descr="http://3.bp.blogspot.com/-hzclLxLAscM/UAWyQmxOeRI/AAAAAAAAHkw/uCaZ424sUzc/s1600/Superficial+folliculit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4210" y="2198362"/>
            <a:ext cx="3591379" cy="23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1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182C0-5403-48F6-B3A3-21290E18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Staph</a:t>
            </a:r>
            <a:endParaRPr lang="en-US" b="1" dirty="0"/>
          </a:p>
        </p:txBody>
      </p:sp>
      <p:pic>
        <p:nvPicPr>
          <p:cNvPr id="4" name="Online Media 3" title="Ecolab Experts on Microbes ￢ﾀﾓ Staph aureus">
            <a:hlinkClick r:id="" action="ppaction://media"/>
            <a:extLst>
              <a:ext uri="{FF2B5EF4-FFF2-40B4-BE49-F238E27FC236}">
                <a16:creationId xmlns:a16="http://schemas.microsoft.com/office/drawing/2014/main" id="{468D5820-4208-4694-B31B-42882738F6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7512" y="1417638"/>
            <a:ext cx="8113888" cy="45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EFE6CFD5-509D-42EE-82A6-1E376C36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http://www.foodsafetynews.com/files/2013/02/burgerpatties-4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0" r="-2" b="9188"/>
          <a:stretch/>
        </p:blipFill>
        <p:spPr bwMode="auto">
          <a:xfrm>
            <a:off x="20" y="-1"/>
            <a:ext cx="5034107" cy="23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4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1329050"/>
            <a:ext cx="3219122" cy="1026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E. Coli</a:t>
            </a:r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397906"/>
            <a:ext cx="825324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652574"/>
            <a:ext cx="6553199" cy="3908717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2286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</a:p>
          <a:p>
            <a:pPr marL="457200" indent="-2286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in contaminated water, raw or rare ground beef, and unpasteurized milk</a:t>
            </a:r>
          </a:p>
          <a:p>
            <a:pPr marL="457200" indent="-2286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Severe abdominal cramps, diarrhea, nausea, vomiting, low-grade fever</a:t>
            </a:r>
          </a:p>
          <a:p>
            <a:pPr marL="457200" indent="-2286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requires hospitalization</a:t>
            </a:r>
          </a:p>
          <a:p>
            <a:pPr marL="457200" indent="-2286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lead to urinary tract infection and kidney failure.</a:t>
            </a:r>
          </a:p>
        </p:txBody>
      </p:sp>
    </p:spTree>
    <p:extLst>
      <p:ext uri="{BB962C8B-B14F-4D97-AF65-F5344CB8AC3E}">
        <p14:creationId xmlns:p14="http://schemas.microsoft.com/office/powerpoint/2010/main" val="194054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9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65029CA8-B9AC-4FB9-ABD9-29D56968D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88" y="0"/>
            <a:ext cx="4548176" cy="6858000"/>
            <a:chOff x="651279" y="598259"/>
            <a:chExt cx="10889442" cy="5680742"/>
          </a:xfrm>
        </p:grpSpPr>
        <p:sp>
          <p:nvSpPr>
            <p:cNvPr id="5132" name="Color">
              <a:extLst>
                <a:ext uri="{FF2B5EF4-FFF2-40B4-BE49-F238E27FC236}">
                  <a16:creationId xmlns:a16="http://schemas.microsoft.com/office/drawing/2014/main" id="{5AE17642-D811-47CD-8BA8-18FF5FE9B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33" name="Color">
              <a:extLst>
                <a:ext uri="{FF2B5EF4-FFF2-40B4-BE49-F238E27FC236}">
                  <a16:creationId xmlns:a16="http://schemas.microsoft.com/office/drawing/2014/main" id="{7A882BBB-2A6D-439B-B6A2-994C8A3CF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" r="-3" b="-3"/>
          <a:stretch/>
        </p:blipFill>
        <p:spPr bwMode="auto">
          <a:xfrm>
            <a:off x="5030376" y="506408"/>
            <a:ext cx="3641896" cy="26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www.belmarrahealth.com/wp-content/uploads/2015/11/ThinkstockPhotos-4958141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" b="3"/>
          <a:stretch/>
        </p:blipFill>
        <p:spPr bwMode="auto">
          <a:xfrm>
            <a:off x="5086436" y="3586140"/>
            <a:ext cx="3641896" cy="26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5" name="Group 513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5136" name="Freeform: Shape 513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37" name="Freeform: Shape 513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38" name="Freeform: Shape 513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39" name="Freeform: Shape 513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40" name="Freeform: Shape 513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41" name="Freeform: Shape 514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42" name="Freeform: Shape 514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67" y="813266"/>
            <a:ext cx="3805776" cy="80811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300" b="1" dirty="0">
                <a:solidFill>
                  <a:schemeClr val="bg1"/>
                </a:solidFill>
              </a:rPr>
              <a:t>Listeriosis</a:t>
            </a:r>
            <a:endParaRPr lang="en-US" sz="4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52" y="1690970"/>
            <a:ext cx="4332712" cy="4470657"/>
          </a:xfrm>
        </p:spPr>
        <p:txBody>
          <a:bodyPr anchor="t">
            <a:normAutofit fontScale="62500" lnSpcReduction="20000"/>
          </a:bodyPr>
          <a:lstStyle/>
          <a:p>
            <a:r>
              <a:rPr lang="en-US" sz="4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</a:p>
          <a:p>
            <a:r>
              <a:rPr lang="en-US" sz="4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live in the environment; soil, water, poultry, cattle, raw milk, processed meats</a:t>
            </a:r>
          </a:p>
          <a:p>
            <a:r>
              <a:rPr lang="en-US" sz="4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Rare but potentially fatal.  Fever, chills, headache, abdominal pain, and diarrhea</a:t>
            </a:r>
          </a:p>
          <a:p>
            <a:r>
              <a:rPr lang="en-US" sz="4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cause miscarriages and stillbirths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8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316</Words>
  <Application>Microsoft Macintosh PowerPoint</Application>
  <PresentationFormat>On-screen Show (4:3)</PresentationFormat>
  <Paragraphs>53</Paragraphs>
  <Slides>14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 CENA</vt:lpstr>
      <vt:lpstr>Arial</vt:lpstr>
      <vt:lpstr>Calibri</vt:lpstr>
      <vt:lpstr>Office Theme</vt:lpstr>
      <vt:lpstr>Foodborne Illness</vt:lpstr>
      <vt:lpstr>Top Ten Germiest Places at Home</vt:lpstr>
      <vt:lpstr> OVERVIEW</vt:lpstr>
      <vt:lpstr>Salmonella</vt:lpstr>
      <vt:lpstr>Salmonella</vt:lpstr>
      <vt:lpstr>Staph</vt:lpstr>
      <vt:lpstr>Staph</vt:lpstr>
      <vt:lpstr>E. Coli</vt:lpstr>
      <vt:lpstr>Listeriosis</vt:lpstr>
      <vt:lpstr>Listeriosis</vt:lpstr>
      <vt:lpstr>Clostridium perfringens</vt:lpstr>
      <vt:lpstr>Botulism</vt:lpstr>
      <vt:lpstr>Botulism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Ten Hot Seat Game</dc:title>
  <dc:creator>Harn, Sally</dc:creator>
  <cp:lastModifiedBy>Christine Sylvain</cp:lastModifiedBy>
  <cp:revision>8</cp:revision>
  <dcterms:created xsi:type="dcterms:W3CDTF">2020-09-24T18:34:05Z</dcterms:created>
  <dcterms:modified xsi:type="dcterms:W3CDTF">2023-11-13T22:03:57Z</dcterms:modified>
</cp:coreProperties>
</file>